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43"/>
  </p:notesMasterIdLst>
  <p:handoutMasterIdLst>
    <p:handoutMasterId r:id="rId44"/>
  </p:handoutMasterIdLst>
  <p:sldIdLst>
    <p:sldId id="295" r:id="rId2"/>
    <p:sldId id="376" r:id="rId3"/>
    <p:sldId id="343" r:id="rId4"/>
    <p:sldId id="344" r:id="rId5"/>
    <p:sldId id="345" r:id="rId6"/>
    <p:sldId id="375" r:id="rId7"/>
    <p:sldId id="380" r:id="rId8"/>
    <p:sldId id="377" r:id="rId9"/>
    <p:sldId id="368" r:id="rId10"/>
    <p:sldId id="369" r:id="rId11"/>
    <p:sldId id="370" r:id="rId12"/>
    <p:sldId id="371" r:id="rId13"/>
    <p:sldId id="379" r:id="rId14"/>
    <p:sldId id="378" r:id="rId15"/>
    <p:sldId id="346" r:id="rId16"/>
    <p:sldId id="372" r:id="rId17"/>
    <p:sldId id="347" r:id="rId18"/>
    <p:sldId id="348" r:id="rId19"/>
    <p:sldId id="350" r:id="rId20"/>
    <p:sldId id="353" r:id="rId21"/>
    <p:sldId id="351" r:id="rId22"/>
    <p:sldId id="352" r:id="rId23"/>
    <p:sldId id="354" r:id="rId24"/>
    <p:sldId id="373" r:id="rId25"/>
    <p:sldId id="381" r:id="rId26"/>
    <p:sldId id="382" r:id="rId27"/>
    <p:sldId id="366" r:id="rId28"/>
    <p:sldId id="386" r:id="rId29"/>
    <p:sldId id="387" r:id="rId30"/>
    <p:sldId id="360" r:id="rId31"/>
    <p:sldId id="361" r:id="rId32"/>
    <p:sldId id="374" r:id="rId33"/>
    <p:sldId id="388" r:id="rId34"/>
    <p:sldId id="385" r:id="rId35"/>
    <p:sldId id="383" r:id="rId36"/>
    <p:sldId id="362" r:id="rId37"/>
    <p:sldId id="363" r:id="rId38"/>
    <p:sldId id="364" r:id="rId39"/>
    <p:sldId id="365" r:id="rId40"/>
    <p:sldId id="384" r:id="rId41"/>
    <p:sldId id="266" r:id="rId4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5" autoAdjust="0"/>
    <p:restoredTop sz="86474" autoAdjust="0"/>
  </p:normalViewPr>
  <p:slideViewPr>
    <p:cSldViewPr>
      <p:cViewPr varScale="1">
        <p:scale>
          <a:sx n="75" d="100"/>
          <a:sy n="75" d="100"/>
        </p:scale>
        <p:origin x="-79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3144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9/5/2019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3E20F2-5943-4543-A605-8B0E470F3A20}" type="slidenum">
              <a:rPr lang="en-US" smtClean="0"/>
              <a:pPr eaLnBrk="1" hangingPunct="1"/>
              <a:t>1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0826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0521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7686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3831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6552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42727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4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697658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12999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135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39653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51163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7106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37854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25814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4713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738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82114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784643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59669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9826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69816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41425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26886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353668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43344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14193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04598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54826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09325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85883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5653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8678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2311627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9779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8101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92703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9655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87013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00" descr="book">
            <a:extLst>
              <a:ext uri="{FF2B5EF4-FFF2-40B4-BE49-F238E27FC236}">
                <a16:creationId xmlns:a16="http://schemas.microsoft.com/office/drawing/2014/main" xmlns="" id="{09F59B51-C9CC-4DF6-8E10-4632928847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74" y="2057400"/>
            <a:ext cx="1299252" cy="11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xmlns="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429000"/>
            <a:ext cx="77724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xmlns="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xmlns="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2033E492-9AFA-4CAE-B07B-7C1C0D61D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xmlns="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C8193AA2-F1FD-415B-809F-52E7D4576B38}"/>
              </a:ext>
            </a:extLst>
          </p:cNvPr>
          <p:cNvSpPr/>
          <p:nvPr userDrawn="1"/>
        </p:nvSpPr>
        <p:spPr>
          <a:xfrm>
            <a:off x="0" y="0"/>
            <a:ext cx="9144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480783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9805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xmlns="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xmlns="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938496"/>
            <a:ext cx="8460150" cy="438610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xmlns="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xmlns="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xmlns="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xmlns="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124194"/>
            <a:ext cx="8460151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xmlns="" id="{E259ACEE-8472-4B3D-B9D8-5F70F6E2B2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Summarize PivotTable Data</a:t>
            </a:r>
          </a:p>
          <a:p>
            <a:r>
              <a:rPr lang="en-US" dirty="0"/>
              <a:t>Organize PivotTable Data</a:t>
            </a:r>
          </a:p>
          <a:p>
            <a:r>
              <a:rPr lang="en-US" dirty="0"/>
              <a:t>Filter PivotTable Data</a:t>
            </a:r>
          </a:p>
          <a:p>
            <a:r>
              <a:rPr lang="en-US" dirty="0"/>
              <a:t>Format a PivotTable</a:t>
            </a:r>
          </a:p>
          <a:p>
            <a:r>
              <a:rPr lang="en-US" dirty="0"/>
              <a:t>Refresh and Change PivotTable Data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Analyzing Data by Using PivotTables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4FF84E4-1CF3-42D3-8946-9449A5EA5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Expand and Collapse Feature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B86A2EA-769A-4B4E-93FA-1FCA778E8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03837" y="1949412"/>
            <a:ext cx="3490262" cy="3215919"/>
          </a:xfrm>
          <a:prstGeom prst="rect">
            <a:avLst/>
          </a:prstGeom>
        </p:spPr>
      </p:pic>
      <p:sp>
        <p:nvSpPr>
          <p:cNvPr id="6" name="Line 144"/>
          <p:cNvSpPr>
            <a:spLocks noChangeShapeType="1"/>
          </p:cNvSpPr>
          <p:nvPr/>
        </p:nvSpPr>
        <p:spPr bwMode="auto">
          <a:xfrm>
            <a:off x="2945832" y="3404151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9" name="Line 144"/>
          <p:cNvSpPr>
            <a:spLocks noChangeShapeType="1"/>
          </p:cNvSpPr>
          <p:nvPr/>
        </p:nvSpPr>
        <p:spPr bwMode="auto">
          <a:xfrm>
            <a:off x="2945832" y="2795054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1759222" y="3256057"/>
            <a:ext cx="1371600" cy="27706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Expand button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753235" y="2661287"/>
            <a:ext cx="1371600" cy="27432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Collapse button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4617EA3C-BB84-42C8-A605-101663D0D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Group and Ungroup Feature</a:t>
            </a:r>
          </a:p>
        </p:txBody>
      </p:sp>
      <p:sp>
        <p:nvSpPr>
          <p:cNvPr id="7" name="AutoShape 303"/>
          <p:cNvSpPr>
            <a:spLocks/>
          </p:cNvSpPr>
          <p:nvPr/>
        </p:nvSpPr>
        <p:spPr bwMode="auto">
          <a:xfrm flipH="1">
            <a:off x="3243192" y="1816273"/>
            <a:ext cx="174625" cy="2240280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985612" y="2724150"/>
            <a:ext cx="1238850" cy="41148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Ungrouped date field</a:t>
            </a:r>
          </a:p>
        </p:txBody>
      </p:sp>
      <p:sp>
        <p:nvSpPr>
          <p:cNvPr id="9" name="AutoShape 303"/>
          <p:cNvSpPr>
            <a:spLocks/>
          </p:cNvSpPr>
          <p:nvPr/>
        </p:nvSpPr>
        <p:spPr bwMode="auto">
          <a:xfrm flipH="1">
            <a:off x="3240103" y="4619771"/>
            <a:ext cx="174625" cy="640080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1981200" y="4724400"/>
            <a:ext cx="1238850" cy="41148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Grouped date field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797BE01-4E57-43CD-AC0D-C0CBDE247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4728" y="1482602"/>
            <a:ext cx="3162574" cy="25834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3F23DA7B-CB24-4989-99EA-090FD8ED20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07107" y="4249995"/>
            <a:ext cx="3170195" cy="107451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446214E-3C34-47A2-ACC6-B8D90AF922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Grouping Dialog Box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FAE1FDA3-0F12-4E2B-88FF-654802ABEE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8020" y="2777433"/>
            <a:ext cx="1607959" cy="130313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B114FA0-7148-4655-93D0-F9E00DB6E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B595DCA8-35CF-46A0-8715-14DA63626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BB884CD-C1AB-4163-AB8C-0E43BD7EA87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Organizing PivotTable Data</a:t>
            </a:r>
          </a:p>
        </p:txBody>
      </p:sp>
    </p:spTree>
    <p:extLst>
      <p:ext uri="{BB962C8B-B14F-4D97-AF65-F5344CB8AC3E}">
        <p14:creationId xmlns:p14="http://schemas.microsoft.com/office/powerpoint/2010/main" val="1906218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F6799B83-463B-4443-8576-F4B3ECB4B6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Filter PivotTable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95AF112-6172-43E0-80CD-7DD376DC54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93EC19FD-81B3-4315-BE72-711CC8C25F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62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Filters Area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C0744F41-80C3-481C-BB91-101E7C666410}"/>
              </a:ext>
            </a:extLst>
          </p:cNvPr>
          <p:cNvGrpSpPr/>
          <p:nvPr/>
        </p:nvGrpSpPr>
        <p:grpSpPr>
          <a:xfrm>
            <a:off x="2308664" y="1676400"/>
            <a:ext cx="4526672" cy="4284975"/>
            <a:chOff x="2308664" y="1786961"/>
            <a:chExt cx="4526672" cy="4284975"/>
          </a:xfrm>
        </p:grpSpPr>
        <p:sp>
          <p:nvSpPr>
            <p:cNvPr id="13" name="Rounded Rectangle 12"/>
            <p:cNvSpPr/>
            <p:nvPr/>
          </p:nvSpPr>
          <p:spPr>
            <a:xfrm>
              <a:off x="4714458" y="5614736"/>
              <a:ext cx="1981200" cy="45720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Field selection in the Filters area</a:t>
              </a:r>
            </a:p>
          </p:txBody>
        </p:sp>
        <p:sp>
          <p:nvSpPr>
            <p:cNvPr id="14" name="Rounded Rectangle 13"/>
            <p:cNvSpPr/>
            <p:nvPr/>
          </p:nvSpPr>
          <p:spPr>
            <a:xfrm>
              <a:off x="3292140" y="1786961"/>
              <a:ext cx="1937085" cy="45720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Drop-down arrow to filter by the desired item</a:t>
              </a:r>
            </a:p>
          </p:txBody>
        </p:sp>
        <p:pic>
          <p:nvPicPr>
            <p:cNvPr id="5" name="Picture 4" descr="A screenshot of a cell phone&#10;&#10;Description automatically generated">
              <a:extLst>
                <a:ext uri="{FF2B5EF4-FFF2-40B4-BE49-F238E27FC236}">
                  <a16:creationId xmlns:a16="http://schemas.microsoft.com/office/drawing/2014/main" xmlns="" id="{0F95F5CB-7EE9-4606-B7F7-13F8EA0D9B7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08664" y="2468750"/>
              <a:ext cx="4526672" cy="2987299"/>
            </a:xfrm>
            <a:prstGeom prst="rect">
              <a:avLst/>
            </a:prstGeom>
          </p:spPr>
        </p:pic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xmlns="" id="{90FFA9C1-1A82-47FE-B569-117139C34067}"/>
                </a:ext>
              </a:extLst>
            </p:cNvPr>
            <p:cNvCxnSpPr/>
            <p:nvPr/>
          </p:nvCxnSpPr>
          <p:spPr>
            <a:xfrm>
              <a:off x="5562600" y="4572000"/>
              <a:ext cx="15240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Line 297">
              <a:extLst>
                <a:ext uri="{FF2B5EF4-FFF2-40B4-BE49-F238E27FC236}">
                  <a16:creationId xmlns:a16="http://schemas.microsoft.com/office/drawing/2014/main" xmlns="" id="{9CD42C60-4401-4290-B6FF-4631B3E3605C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5715000" y="4559968"/>
              <a:ext cx="0" cy="106070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non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297">
              <a:extLst>
                <a:ext uri="{FF2B5EF4-FFF2-40B4-BE49-F238E27FC236}">
                  <a16:creationId xmlns:a16="http://schemas.microsoft.com/office/drawing/2014/main" xmlns="" id="{7A6D0456-ADA3-4128-9324-A75DB6F8C4DF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0800000">
              <a:off x="4263192" y="2250712"/>
              <a:ext cx="0" cy="45720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725557CC-3C41-48F9-A549-05C2FB164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Manual Filters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6135B2EF-1CDA-4A33-A021-E8864B6375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711" y="1981200"/>
            <a:ext cx="2278577" cy="331498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F84F550B-80B2-4E7D-975C-7FB65020BD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Slicers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xmlns="" id="{B7AD0BDF-A318-46DE-A7EB-ACA9D8E2E72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Slicers: Individual Excel objects used to filter the data in PivotTables.</a:t>
            </a:r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xmlns="" id="{C61BBC1A-C704-4DB5-B4E6-CDA1F3EC7BC0}"/>
              </a:ext>
            </a:extLst>
          </p:cNvPr>
          <p:cNvGrpSpPr/>
          <p:nvPr/>
        </p:nvGrpSpPr>
        <p:grpSpPr>
          <a:xfrm>
            <a:off x="1442912" y="2182557"/>
            <a:ext cx="5291439" cy="3608643"/>
            <a:chOff x="2200025" y="2263893"/>
            <a:chExt cx="5291439" cy="3608643"/>
          </a:xfrm>
        </p:grpSpPr>
        <p:pic>
          <p:nvPicPr>
            <p:cNvPr id="5" name="Picture 4" descr="A screenshot of a cell phone&#10;&#10;Description automatically generated">
              <a:extLst>
                <a:ext uri="{FF2B5EF4-FFF2-40B4-BE49-F238E27FC236}">
                  <a16:creationId xmlns:a16="http://schemas.microsoft.com/office/drawing/2014/main" xmlns="" id="{453DCB81-4520-465B-835D-7DCD4D4EEDA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200025" y="2944715"/>
              <a:ext cx="4839119" cy="2042337"/>
            </a:xfrm>
            <a:prstGeom prst="rect">
              <a:avLst/>
            </a:prstGeom>
          </p:spPr>
        </p:pic>
        <p:sp>
          <p:nvSpPr>
            <p:cNvPr id="7" name="AutoShape 303"/>
            <p:cNvSpPr>
              <a:spLocks/>
            </p:cNvSpPr>
            <p:nvPr/>
          </p:nvSpPr>
          <p:spPr bwMode="auto">
            <a:xfrm flipH="1">
              <a:off x="3858923" y="3176359"/>
              <a:ext cx="174613" cy="1475746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3051922" y="5175666"/>
              <a:ext cx="1295399" cy="317668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Slicer buttons</a:t>
              </a:r>
            </a:p>
          </p:txBody>
        </p:sp>
        <p:sp>
          <p:nvSpPr>
            <p:cNvPr id="15" name="Line 297"/>
            <p:cNvSpPr>
              <a:spLocks noChangeShapeType="1"/>
            </p:cNvSpPr>
            <p:nvPr/>
          </p:nvSpPr>
          <p:spPr bwMode="auto">
            <a:xfrm flipV="1">
              <a:off x="5323787" y="2606040"/>
              <a:ext cx="0" cy="3657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ounded Rectangle 15"/>
            <p:cNvSpPr/>
            <p:nvPr/>
          </p:nvSpPr>
          <p:spPr>
            <a:xfrm>
              <a:off x="4109913" y="2338317"/>
              <a:ext cx="1516960" cy="291635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Clear Filter button</a:t>
              </a:r>
            </a:p>
          </p:txBody>
        </p:sp>
        <p:sp>
          <p:nvSpPr>
            <p:cNvPr id="17" name="AutoShape 302"/>
            <p:cNvSpPr>
              <a:spLocks/>
            </p:cNvSpPr>
            <p:nvPr/>
          </p:nvSpPr>
          <p:spPr bwMode="auto">
            <a:xfrm>
              <a:off x="7047000" y="3816234"/>
              <a:ext cx="220103" cy="1060566"/>
            </a:xfrm>
            <a:prstGeom prst="rightBrace">
              <a:avLst>
                <a:gd name="adj1" fmla="val 44091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6300367" y="2263893"/>
              <a:ext cx="1191097" cy="498417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Inactive slicer buttons</a:t>
              </a:r>
            </a:p>
          </p:txBody>
        </p:sp>
        <p:sp>
          <p:nvSpPr>
            <p:cNvPr id="22" name="Line 296"/>
            <p:cNvSpPr>
              <a:spLocks noChangeShapeType="1"/>
            </p:cNvSpPr>
            <p:nvPr/>
          </p:nvSpPr>
          <p:spPr bwMode="auto">
            <a:xfrm rot="16200000" flipV="1">
              <a:off x="5417402" y="5119240"/>
              <a:ext cx="0" cy="4079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Line 297"/>
            <p:cNvSpPr>
              <a:spLocks noChangeShapeType="1"/>
            </p:cNvSpPr>
            <p:nvPr/>
          </p:nvSpPr>
          <p:spPr bwMode="auto">
            <a:xfrm rot="10800000" flipV="1">
              <a:off x="5212615" y="4234684"/>
              <a:ext cx="0" cy="109728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5464873" y="5175665"/>
              <a:ext cx="1920262" cy="319453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Selected filter button</a:t>
              </a:r>
            </a:p>
          </p:txBody>
        </p:sp>
        <p:sp>
          <p:nvSpPr>
            <p:cNvPr id="24" name="Line 296"/>
            <p:cNvSpPr>
              <a:spLocks noChangeShapeType="1"/>
            </p:cNvSpPr>
            <p:nvPr/>
          </p:nvSpPr>
          <p:spPr bwMode="auto">
            <a:xfrm rot="16200000" flipV="1">
              <a:off x="5345150" y="5380027"/>
              <a:ext cx="0" cy="63594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Line 297"/>
            <p:cNvSpPr>
              <a:spLocks noChangeShapeType="1"/>
            </p:cNvSpPr>
            <p:nvPr/>
          </p:nvSpPr>
          <p:spPr bwMode="auto">
            <a:xfrm rot="10800000" flipV="1">
              <a:off x="5029685" y="4659760"/>
              <a:ext cx="0" cy="1042416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471138" y="5553084"/>
              <a:ext cx="1920262" cy="31945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De-selected filter button</a:t>
              </a:r>
            </a:p>
          </p:txBody>
        </p:sp>
      </p:grp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xmlns="" id="{F88AB7C5-AAD2-4643-BD4A-99CEFD9E18BD}"/>
              </a:ext>
            </a:extLst>
          </p:cNvPr>
          <p:cNvCxnSpPr>
            <a:cxnSpLocks/>
          </p:cNvCxnSpPr>
          <p:nvPr/>
        </p:nvCxnSpPr>
        <p:spPr>
          <a:xfrm flipH="1">
            <a:off x="2755232" y="3830389"/>
            <a:ext cx="346578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Line 297">
            <a:extLst>
              <a:ext uri="{FF2B5EF4-FFF2-40B4-BE49-F238E27FC236}">
                <a16:creationId xmlns:a16="http://schemas.microsoft.com/office/drawing/2014/main" xmlns="" id="{54A92B59-85A4-44CB-BD38-8B0869E546ED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768560" y="3839914"/>
            <a:ext cx="0" cy="1243584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F8F4B8C-541D-4685-A679-827F63A8C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26" name="Line 297">
            <a:extLst>
              <a:ext uri="{FF2B5EF4-FFF2-40B4-BE49-F238E27FC236}">
                <a16:creationId xmlns:a16="http://schemas.microsoft.com/office/drawing/2014/main" xmlns="" id="{E87C1BEB-4683-443C-AF6D-A4B55AFFD468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6628022" y="2679533"/>
            <a:ext cx="0" cy="159105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non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xmlns="" id="{3BED475C-5763-495E-9E6F-B5520618765B}"/>
              </a:ext>
            </a:extLst>
          </p:cNvPr>
          <p:cNvCxnSpPr>
            <a:cxnSpLocks/>
          </p:cNvCxnSpPr>
          <p:nvPr/>
        </p:nvCxnSpPr>
        <p:spPr>
          <a:xfrm>
            <a:off x="6504376" y="4267425"/>
            <a:ext cx="128016" cy="0"/>
          </a:xfrm>
          <a:prstGeom prst="line">
            <a:avLst/>
          </a:prstGeom>
          <a:ln w="19050">
            <a:solidFill>
              <a:schemeClr val="tx1"/>
            </a:solidFill>
            <a:head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Insert Slicers Dialog Box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2357685" y="2793917"/>
            <a:ext cx="1188720" cy="434055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PivotTable fields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C66D11DF-F36A-4218-A9AF-4C89F27E00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762" y="1741023"/>
            <a:ext cx="1798476" cy="3375953"/>
          </a:xfrm>
          <a:prstGeom prst="rect">
            <a:avLst/>
          </a:prstGeom>
        </p:spPr>
      </p:pic>
      <p:sp>
        <p:nvSpPr>
          <p:cNvPr id="5" name="AutoShape 303"/>
          <p:cNvSpPr>
            <a:spLocks/>
          </p:cNvSpPr>
          <p:nvPr/>
        </p:nvSpPr>
        <p:spPr bwMode="auto">
          <a:xfrm flipH="1">
            <a:off x="3560944" y="2120609"/>
            <a:ext cx="199572" cy="1828800"/>
          </a:xfrm>
          <a:prstGeom prst="rightBrace">
            <a:avLst>
              <a:gd name="adj1" fmla="val 65909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36B1A15A-A925-4A96-B739-044E6EE37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Slicer Contextual Tab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B89AB1C3-F29A-49BC-9BCD-1D164094EF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6157"/>
            <a:ext cx="9144000" cy="114568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4CB5CDA-8247-4365-AE2E-014121CBE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03BF01BF-B022-41C5-9535-0B8ACF83FB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Summarize PivotTable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C0631427-B80D-48E1-BD2E-CFEFFC8E5F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7CD171B-3780-43AA-8811-CEFA424B5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18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 bwMode="auto">
          <a:xfrm>
            <a:off x="482600" y="2362200"/>
            <a:ext cx="381000" cy="2190341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alpha val="0"/>
                </a:schemeClr>
              </a:gs>
            </a:gsLst>
            <a:lin ang="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xmlns="" id="{1961A98B-EE63-4286-805A-B993D80A4D16}"/>
              </a:ext>
            </a:extLst>
          </p:cNvPr>
          <p:cNvGrpSpPr/>
          <p:nvPr/>
        </p:nvGrpSpPr>
        <p:grpSpPr>
          <a:xfrm>
            <a:off x="1990647" y="2228007"/>
            <a:ext cx="5408842" cy="2432802"/>
            <a:chOff x="2762093" y="2208259"/>
            <a:chExt cx="5408842" cy="2432802"/>
          </a:xfrm>
        </p:grpSpPr>
        <p:sp>
          <p:nvSpPr>
            <p:cNvPr id="9" name="Rounded Rectangle 8"/>
            <p:cNvSpPr/>
            <p:nvPr/>
          </p:nvSpPr>
          <p:spPr>
            <a:xfrm>
              <a:off x="5733971" y="2208259"/>
              <a:ext cx="994726" cy="43891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Clear Filter button</a:t>
              </a:r>
            </a:p>
          </p:txBody>
        </p:sp>
        <p:sp>
          <p:nvSpPr>
            <p:cNvPr id="19" name="Rounded Rectangle 18"/>
            <p:cNvSpPr/>
            <p:nvPr/>
          </p:nvSpPr>
          <p:spPr>
            <a:xfrm>
              <a:off x="5771984" y="4202149"/>
              <a:ext cx="1095455" cy="43891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Time period selector</a:t>
              </a: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600815" y="2965312"/>
              <a:ext cx="1570120" cy="43891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Time period drop-down arrow</a:t>
              </a:r>
            </a:p>
          </p:txBody>
        </p:sp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xmlns="" id="{86E43494-B8D8-420A-936F-754A03E933E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62093" y="2876502"/>
              <a:ext cx="3619814" cy="1104996"/>
            </a:xfrm>
            <a:prstGeom prst="rect">
              <a:avLst/>
            </a:prstGeom>
          </p:spPr>
        </p:pic>
        <p:sp>
          <p:nvSpPr>
            <p:cNvPr id="18" name="Line 167"/>
            <p:cNvSpPr>
              <a:spLocks noChangeShapeType="1"/>
            </p:cNvSpPr>
            <p:nvPr/>
          </p:nvSpPr>
          <p:spPr bwMode="auto">
            <a:xfrm rot="5400000">
              <a:off x="6102608" y="3966574"/>
              <a:ext cx="45720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Line 297"/>
            <p:cNvSpPr>
              <a:spLocks noChangeShapeType="1"/>
            </p:cNvSpPr>
            <p:nvPr/>
          </p:nvSpPr>
          <p:spPr bwMode="auto">
            <a:xfrm rot="5400000" flipH="1" flipV="1">
              <a:off x="6443545" y="3041573"/>
              <a:ext cx="0" cy="301752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Line 167">
              <a:extLst>
                <a:ext uri="{FF2B5EF4-FFF2-40B4-BE49-F238E27FC236}">
                  <a16:creationId xmlns:a16="http://schemas.microsoft.com/office/drawing/2014/main" xmlns="" id="{9AAC3803-6F4B-4CA0-AE57-6DA64564A292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 flipV="1">
              <a:off x="6102121" y="2792129"/>
              <a:ext cx="27432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8E16A9F6-8A72-40FB-AA48-14B3158D1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Insert Timelines Dialog Box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EEA5BCEF-998B-4048-BFCE-FC6DC0D96C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72762" y="2312574"/>
            <a:ext cx="1798476" cy="223285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3546C2C4-3907-45B1-9674-D6D7E98C5F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Timeline Contextual Tab</a:t>
            </a:r>
          </a:p>
        </p:txBody>
      </p:sp>
      <p:pic>
        <p:nvPicPr>
          <p:cNvPr id="4" name="Picture 3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xmlns="" id="{095E8F81-60D7-4E81-83B9-89AF92EF37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2125"/>
            <a:ext cx="9144000" cy="1153749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E36409B8-38B1-425B-B6F7-D55545BC2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Filter Connections Dialog Box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270AF9FB-FB6E-4B0F-A4E8-62AA465505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xmlns="" id="{57FFB9EF-9A7C-46DE-993B-2D5720C7E35C}"/>
              </a:ext>
            </a:extLst>
          </p:cNvPr>
          <p:cNvGrpSpPr/>
          <p:nvPr/>
        </p:nvGrpSpPr>
        <p:grpSpPr>
          <a:xfrm>
            <a:off x="2379294" y="2693606"/>
            <a:ext cx="4385412" cy="1470787"/>
            <a:chOff x="1371600" y="2693606"/>
            <a:chExt cx="4385412" cy="1470787"/>
          </a:xfrm>
        </p:grpSpPr>
        <p:sp>
          <p:nvSpPr>
            <p:cNvPr id="6" name="Rounded Rectangle 5"/>
            <p:cNvSpPr/>
            <p:nvPr/>
          </p:nvSpPr>
          <p:spPr>
            <a:xfrm>
              <a:off x="1371600" y="3268847"/>
              <a:ext cx="1905000" cy="45720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Available filters to share among PivotTables</a:t>
              </a:r>
            </a:p>
          </p:txBody>
        </p:sp>
        <p:pic>
          <p:nvPicPr>
            <p:cNvPr id="8" name="Picture 7" descr="A screenshot of a cell phone&#10;&#10;Description automatically generated">
              <a:extLst>
                <a:ext uri="{FF2B5EF4-FFF2-40B4-BE49-F238E27FC236}">
                  <a16:creationId xmlns:a16="http://schemas.microsoft.com/office/drawing/2014/main" xmlns="" id="{EBAB7FF7-E4D3-473D-A2BA-EAA375A00F0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86987" y="2693606"/>
              <a:ext cx="2370025" cy="1470787"/>
            </a:xfrm>
            <a:prstGeom prst="rect">
              <a:avLst/>
            </a:prstGeom>
          </p:spPr>
        </p:pic>
        <p:sp>
          <p:nvSpPr>
            <p:cNvPr id="5" name="AutoShape 303"/>
            <p:cNvSpPr>
              <a:spLocks/>
            </p:cNvSpPr>
            <p:nvPr/>
          </p:nvSpPr>
          <p:spPr bwMode="auto">
            <a:xfrm flipH="1">
              <a:off x="3293642" y="3259322"/>
              <a:ext cx="91440" cy="54864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PivotTable Drill Down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6C413017-D8D8-4801-A2C1-2B5C1A1023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9333" y="1901057"/>
            <a:ext cx="2705334" cy="305588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xmlns="" id="{329DA407-D4ED-43EA-BCB0-E8705BC57D81}"/>
              </a:ext>
            </a:extLst>
          </p:cNvPr>
          <p:cNvSpPr/>
          <p:nvPr/>
        </p:nvSpPr>
        <p:spPr>
          <a:xfrm>
            <a:off x="4343400" y="3810000"/>
            <a:ext cx="1581267" cy="2286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E361EBA-DA1C-442D-9FEE-1AEBF9B92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A6C1B5CB-2062-47F4-BA10-D9B9C897CE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575579F-5BAC-4088-B9DD-29CD139FCA6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Filtering PivotTable Data</a:t>
            </a:r>
          </a:p>
        </p:txBody>
      </p:sp>
    </p:spTree>
    <p:extLst>
      <p:ext uri="{BB962C8B-B14F-4D97-AF65-F5344CB8AC3E}">
        <p14:creationId xmlns:p14="http://schemas.microsoft.com/office/powerpoint/2010/main" val="138728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054FFF0-5CF8-41F7-9007-18AFC2AC60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Format a PivotTable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D15DF14C-DC19-4C19-86A8-23494FF3BA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D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5281F8C0-80DE-4EB3-B554-DBF1D59D6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3885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Subtotals and Grand Totals</a:t>
            </a:r>
          </a:p>
        </p:txBody>
      </p:sp>
      <p:sp>
        <p:nvSpPr>
          <p:cNvPr id="6" name="Rectangle 21"/>
          <p:cNvSpPr>
            <a:spLocks noChangeArrowheads="1"/>
          </p:cNvSpPr>
          <p:nvPr/>
        </p:nvSpPr>
        <p:spPr bwMode="auto">
          <a:xfrm>
            <a:off x="4205079" y="3118240"/>
            <a:ext cx="1860550" cy="196459"/>
          </a:xfrm>
          <a:prstGeom prst="rect">
            <a:avLst/>
          </a:prstGeom>
          <a:noFill/>
          <a:ln w="28575" algn="ctr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8" name="Rectangle 21"/>
          <p:cNvSpPr>
            <a:spLocks noChangeArrowheads="1"/>
          </p:cNvSpPr>
          <p:nvPr/>
        </p:nvSpPr>
        <p:spPr bwMode="auto">
          <a:xfrm>
            <a:off x="4205079" y="2546740"/>
            <a:ext cx="1860550" cy="196459"/>
          </a:xfrm>
          <a:prstGeom prst="rect">
            <a:avLst/>
          </a:prstGeom>
          <a:noFill/>
          <a:ln w="28575" algn="ctr">
            <a:solidFill>
              <a:srgbClr val="C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" name="Line 335"/>
          <p:cNvSpPr>
            <a:spLocks noChangeShapeType="1"/>
          </p:cNvSpPr>
          <p:nvPr/>
        </p:nvSpPr>
        <p:spPr bwMode="auto">
          <a:xfrm rot="5400000" flipH="1">
            <a:off x="5831821" y="4640559"/>
            <a:ext cx="0" cy="129540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8" name="Line 336"/>
          <p:cNvSpPr>
            <a:spLocks noChangeShapeType="1"/>
          </p:cNvSpPr>
          <p:nvPr/>
        </p:nvSpPr>
        <p:spPr bwMode="auto">
          <a:xfrm flipH="1">
            <a:off x="5181600" y="4962981"/>
            <a:ext cx="0" cy="334009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3" name="Line 335"/>
          <p:cNvSpPr>
            <a:spLocks noChangeShapeType="1"/>
          </p:cNvSpPr>
          <p:nvPr/>
        </p:nvSpPr>
        <p:spPr bwMode="auto">
          <a:xfrm rot="10800000">
            <a:off x="6954332" y="4419973"/>
            <a:ext cx="0" cy="71323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34" name="Line 336"/>
          <p:cNvSpPr>
            <a:spLocks noChangeShapeType="1"/>
          </p:cNvSpPr>
          <p:nvPr/>
        </p:nvSpPr>
        <p:spPr bwMode="auto">
          <a:xfrm rot="16200000">
            <a:off x="6681297" y="4147812"/>
            <a:ext cx="0" cy="56099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3554345" y="5124497"/>
            <a:ext cx="897839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Subtotals</a:t>
            </a:r>
          </a:p>
        </p:txBody>
      </p:sp>
      <p:sp>
        <p:nvSpPr>
          <p:cNvPr id="30" name="Rounded Rectangle 29"/>
          <p:cNvSpPr/>
          <p:nvPr/>
        </p:nvSpPr>
        <p:spPr>
          <a:xfrm>
            <a:off x="6174721" y="5130326"/>
            <a:ext cx="1143000" cy="274637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Grand totals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F66EDBB7-8E92-47D0-B222-8CB96EC714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0662" y="1897247"/>
            <a:ext cx="3642676" cy="3063505"/>
          </a:xfrm>
          <a:prstGeom prst="rect">
            <a:avLst/>
          </a:prstGeom>
        </p:spPr>
      </p:pic>
      <p:sp>
        <p:nvSpPr>
          <p:cNvPr id="22" name="Freeform: Shape 21">
            <a:extLst>
              <a:ext uri="{FF2B5EF4-FFF2-40B4-BE49-F238E27FC236}">
                <a16:creationId xmlns:a16="http://schemas.microsoft.com/office/drawing/2014/main" xmlns="" id="{DE5EBAF3-F39F-4477-8D18-7749E2E5583F}"/>
              </a:ext>
            </a:extLst>
          </p:cNvPr>
          <p:cNvSpPr/>
          <p:nvPr/>
        </p:nvSpPr>
        <p:spPr>
          <a:xfrm>
            <a:off x="4267200" y="2362200"/>
            <a:ext cx="2126138" cy="2598551"/>
          </a:xfrm>
          <a:custGeom>
            <a:avLst/>
            <a:gdLst>
              <a:gd name="connsiteX0" fmla="*/ 1600200 w 2126138"/>
              <a:gd name="connsiteY0" fmla="*/ 0 h 2598551"/>
              <a:gd name="connsiteX1" fmla="*/ 2126138 w 2126138"/>
              <a:gd name="connsiteY1" fmla="*/ 0 h 2598551"/>
              <a:gd name="connsiteX2" fmla="*/ 2126138 w 2126138"/>
              <a:gd name="connsiteY2" fmla="*/ 2438400 h 2598551"/>
              <a:gd name="connsiteX3" fmla="*/ 2126138 w 2126138"/>
              <a:gd name="connsiteY3" fmla="*/ 2598551 h 2598551"/>
              <a:gd name="connsiteX4" fmla="*/ 1600200 w 2126138"/>
              <a:gd name="connsiteY4" fmla="*/ 2598551 h 2598551"/>
              <a:gd name="connsiteX5" fmla="*/ 0 w 2126138"/>
              <a:gd name="connsiteY5" fmla="*/ 2598551 h 2598551"/>
              <a:gd name="connsiteX6" fmla="*/ 0 w 2126138"/>
              <a:gd name="connsiteY6" fmla="*/ 2438400 h 2598551"/>
              <a:gd name="connsiteX7" fmla="*/ 1600200 w 2126138"/>
              <a:gd name="connsiteY7" fmla="*/ 2438400 h 25985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26138" h="2598551">
                <a:moveTo>
                  <a:pt x="1600200" y="0"/>
                </a:moveTo>
                <a:lnTo>
                  <a:pt x="2126138" y="0"/>
                </a:lnTo>
                <a:lnTo>
                  <a:pt x="2126138" y="2438400"/>
                </a:lnTo>
                <a:lnTo>
                  <a:pt x="2126138" y="2598551"/>
                </a:lnTo>
                <a:lnTo>
                  <a:pt x="1600200" y="2598551"/>
                </a:lnTo>
                <a:lnTo>
                  <a:pt x="0" y="2598551"/>
                </a:lnTo>
                <a:lnTo>
                  <a:pt x="0" y="2438400"/>
                </a:lnTo>
                <a:lnTo>
                  <a:pt x="1600200" y="2438400"/>
                </a:lnTo>
                <a:close/>
              </a:path>
            </a:pathLst>
          </a:cu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CBAAAC05-C1AB-494F-BA96-356D1E800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31BD6F00-1742-4C13-A16D-D2F9CE80F141}"/>
              </a:ext>
            </a:extLst>
          </p:cNvPr>
          <p:cNvSpPr/>
          <p:nvPr/>
        </p:nvSpPr>
        <p:spPr>
          <a:xfrm>
            <a:off x="4267200" y="3118240"/>
            <a:ext cx="1524000" cy="1449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xmlns="" id="{EEB1CBC1-4215-4E19-8D1A-FC5DEDA0B003}"/>
              </a:ext>
            </a:extLst>
          </p:cNvPr>
          <p:cNvSpPr/>
          <p:nvPr/>
        </p:nvSpPr>
        <p:spPr>
          <a:xfrm>
            <a:off x="4267200" y="4194596"/>
            <a:ext cx="1524000" cy="144939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sp>
        <p:nvSpPr>
          <p:cNvPr id="18" name="Line 335">
            <a:extLst>
              <a:ext uri="{FF2B5EF4-FFF2-40B4-BE49-F238E27FC236}">
                <a16:creationId xmlns:a16="http://schemas.microsoft.com/office/drawing/2014/main" xmlns="" id="{A236B36E-BAEE-49D5-B372-953FFB5D3ABD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114800" y="4255007"/>
            <a:ext cx="0" cy="859536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9" name="Line 336">
            <a:extLst>
              <a:ext uri="{FF2B5EF4-FFF2-40B4-BE49-F238E27FC236}">
                <a16:creationId xmlns:a16="http://schemas.microsoft.com/office/drawing/2014/main" xmlns="" id="{E9A68FB2-C47A-4184-90F2-CB24254FA02B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4197462" y="4195958"/>
            <a:ext cx="0" cy="13716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" name="Line 335">
            <a:extLst>
              <a:ext uri="{FF2B5EF4-FFF2-40B4-BE49-F238E27FC236}">
                <a16:creationId xmlns:a16="http://schemas.microsoft.com/office/drawing/2014/main" xmlns="" id="{20846CE9-5B1C-42A7-9670-B1DA9D88721C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4021182" y="3191741"/>
            <a:ext cx="0" cy="192024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" name="Line 336">
            <a:extLst>
              <a:ext uri="{FF2B5EF4-FFF2-40B4-BE49-F238E27FC236}">
                <a16:creationId xmlns:a16="http://schemas.microsoft.com/office/drawing/2014/main" xmlns="" id="{DC877F81-968F-408F-BF57-A5A7C16CA37A}"/>
              </a:ext>
            </a:extLst>
          </p:cNvPr>
          <p:cNvSpPr>
            <a:spLocks noChangeShapeType="1"/>
          </p:cNvSpPr>
          <p:nvPr/>
        </p:nvSpPr>
        <p:spPr bwMode="auto">
          <a:xfrm rot="5400000" flipH="1">
            <a:off x="4141359" y="3063725"/>
            <a:ext cx="0" cy="25603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CA52EC-E9A1-4B30-AAE0-71956B44D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Layout and Blank Rows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0153444-BC8D-4F1C-A3DD-BD0CE16BB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xmlns="" id="{29757F24-F9A9-497E-A1CD-9C8F1B282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514790"/>
              </p:ext>
            </p:extLst>
          </p:nvPr>
        </p:nvGraphicFramePr>
        <p:xfrm>
          <a:off x="952500" y="2117408"/>
          <a:ext cx="7239000" cy="2623185"/>
        </p:xfrm>
        <a:graphic>
          <a:graphicData uri="http://schemas.openxmlformats.org/drawingml/2006/table">
            <a:tbl>
              <a:tblPr/>
              <a:tblGrid>
                <a:gridCol w="18661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728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317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Option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73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Show in Compact Form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Field labels on the left side of the PivotTable are kept in one column to and are indented.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524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Show in Outline Form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Field headings are included in the PivotTable.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073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Show in Tabular Form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Field headings are included in the PivotTable. The data is shown in a traditional table format.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6073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Repeat All Item Labels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Item and field labels are repeated in the PivotTable.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621435644"/>
                  </a:ext>
                </a:extLst>
              </a:tr>
              <a:tr h="26524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Do Not Repeat Item Labels</a:t>
                      </a:r>
                      <a:endParaRPr kumimoji="0" lang="en-US" sz="1400" b="1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Item and field labels are shown only once in the PivotTable.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443594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08030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2CA52EC-E9A1-4B30-AAE0-71956B44D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Layout and Blank Rows (</a:t>
            </a:r>
            <a:r>
              <a:rPr lang="en-US" dirty="0" smtClean="0"/>
              <a:t>Cont.)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0153444-BC8D-4F1C-A3DD-BD0CE16BB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/>
          </a:p>
        </p:txBody>
      </p:sp>
      <p:graphicFrame>
        <p:nvGraphicFramePr>
          <p:cNvPr id="4" name="Group 23">
            <a:extLst>
              <a:ext uri="{FF2B5EF4-FFF2-40B4-BE49-F238E27FC236}">
                <a16:creationId xmlns:a16="http://schemas.microsoft.com/office/drawing/2014/main" xmlns="" id="{29757F24-F9A9-497E-A1CD-9C8F1B282D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7912546"/>
              </p:ext>
            </p:extLst>
          </p:nvPr>
        </p:nvGraphicFramePr>
        <p:xfrm>
          <a:off x="952500" y="2709254"/>
          <a:ext cx="7239000" cy="1439492"/>
        </p:xfrm>
        <a:graphic>
          <a:graphicData uri="http://schemas.openxmlformats.org/drawingml/2006/table">
            <a:tbl>
              <a:tblPr/>
              <a:tblGrid>
                <a:gridCol w="186616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7283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403172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Option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733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Insert Blank Line after Each Item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Inserts a blank row after items in the PivotTable.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65245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Remove Blank Line after Each Item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Removes the blank rows after each item in the PivotTable for a more compact view.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0704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Value Field Settings Dialog Box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D08933E5-C579-4430-B374-4508F1AE9E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8384" y="1683690"/>
            <a:ext cx="2667231" cy="380271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48D37A6A-78B1-4F6A-B56B-6B22FEADEEF7}"/>
              </a:ext>
            </a:extLst>
          </p:cNvPr>
          <p:cNvSpPr/>
          <p:nvPr/>
        </p:nvSpPr>
        <p:spPr>
          <a:xfrm>
            <a:off x="4495800" y="4409993"/>
            <a:ext cx="1409815" cy="2286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3487F356-B73C-4F65-910B-B7CFE5D7D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PivotTable Style Options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4828C9A7-718A-42C0-BB1D-BCECAF909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4472" y="2811726"/>
            <a:ext cx="3635055" cy="123454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5EE7C8FD-D550-4630-8548-C5080D620813}"/>
              </a:ext>
            </a:extLst>
          </p:cNvPr>
          <p:cNvSpPr/>
          <p:nvPr/>
        </p:nvSpPr>
        <p:spPr>
          <a:xfrm>
            <a:off x="4495800" y="3356635"/>
            <a:ext cx="1817528" cy="453365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901220B-D65B-416A-B180-6A8789E49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PivotTable Styles</a:t>
            </a:r>
          </a:p>
        </p:txBody>
      </p:sp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753CCD8A-200C-4FCC-A230-9588D27DF6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9680" y="2819347"/>
            <a:ext cx="3924640" cy="12193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BED07D1-412F-4020-9458-FBEFBF7EA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New PivotTable Style Dialog Box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E296C84F-B389-41F2-8509-6795B7291C3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39146" y="1973454"/>
            <a:ext cx="4465707" cy="2911092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1EF404D2-B127-42FD-B24C-0301B739A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4AECD702-9AF9-4E07-B631-76D88F927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Edit Default Layout Dialog Box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539BB60D-7A5F-4169-8364-833E17C7EE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D24EFC68-0A7B-4A14-8536-812CB5954D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4506" y="2297332"/>
            <a:ext cx="3314987" cy="2263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825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0AA8A31F-F1DB-421F-8C27-B650488F1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34571F5-F8A9-4ED7-871D-3DCC176F915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Formatting a PivotTable</a:t>
            </a:r>
          </a:p>
        </p:txBody>
      </p:sp>
    </p:spTree>
    <p:extLst>
      <p:ext uri="{BB962C8B-B14F-4D97-AF65-F5344CB8AC3E}">
        <p14:creationId xmlns:p14="http://schemas.microsoft.com/office/powerpoint/2010/main" val="3552466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45BE85ED-C55F-48B8-8B1F-B639B7B7D5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Refresh and Change PivotTable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3C71C2D1-75CB-416C-B0C5-33A323C2EA6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D797F17-28FB-4997-833F-31D2E7C12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4896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Refresh Menu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41B1EAC2-2ABA-456F-9767-FE42BBF1E2B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07986" y="2464986"/>
            <a:ext cx="1928027" cy="192802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902CE401-0C9A-4A5E-85AF-312C32E295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Change PivotTable Data Source Dialog Box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DFBFCCDF-11B1-491B-AD25-A5FB6BDE97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97402" y="2605968"/>
            <a:ext cx="2949196" cy="164606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499B341B-0FD2-4666-937F-7D4DFE0BA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Usage Tab</a:t>
            </a:r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xmlns="" id="{A952163E-FCEB-4AA4-95AC-3DC76504C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3524" y="1523835"/>
            <a:ext cx="3596952" cy="381033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A64EC4FC-392A-4ACE-8A2E-DCE4661BDB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Definition Tab</a:t>
            </a:r>
          </a:p>
        </p:txBody>
      </p:sp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xmlns="" id="{672F55E1-61D0-4D03-8CD6-99DE30A70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3524" y="1523835"/>
            <a:ext cx="3596952" cy="381033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D24576DD-3A1C-486E-9D11-2313EAF25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Summarize Values By Tab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CF8FF860-341D-4D09-B87B-D7F0CB337B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747" y="2213504"/>
            <a:ext cx="2842506" cy="243099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43979CCE-8871-4970-BA11-759D3C665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780B649A-EEF0-4642-98A3-2706ACF591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23F2547-7DD4-4395-923F-64CC98D93F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Refreshing and Changing PivotTable Data</a:t>
            </a:r>
          </a:p>
        </p:txBody>
      </p:sp>
    </p:spTree>
    <p:extLst>
      <p:ext uri="{BB962C8B-B14F-4D97-AF65-F5344CB8AC3E}">
        <p14:creationId xmlns:p14="http://schemas.microsoft.com/office/powerpoint/2010/main" val="165483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41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14283483-2E1B-45B5-95F2-449FEEF8D7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In what specific situations would you use a timeline versus grouping a time field?</a:t>
            </a:r>
          </a:p>
          <a:p>
            <a:r>
              <a:rPr lang="en-US" dirty="0"/>
              <a:t>What tasks will Excel’s advanced PivotTable options make easier for you in your current role?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Show Values As Tab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88B00818-6E49-430C-99FD-0E9990353A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50747" y="2213504"/>
            <a:ext cx="2842506" cy="243099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0FD026C7-FA45-4596-AB95-CBCE0B868A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Insert Calculated Field Dialog Box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xmlns="" id="{82BD7847-EBE6-49FE-A8ED-2D218BD8A4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8782" y="2259228"/>
            <a:ext cx="3406435" cy="2339543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85BDCEE7-1763-46D0-B934-439F703E6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xmlns="" id="{95F5BB1A-8B68-47AD-B47E-88713107C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E05C9BC4-7877-496D-A72E-0094D948B22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Summarizing PivotTable Data</a:t>
            </a:r>
          </a:p>
        </p:txBody>
      </p:sp>
    </p:spTree>
    <p:extLst>
      <p:ext uri="{BB962C8B-B14F-4D97-AF65-F5344CB8AC3E}">
        <p14:creationId xmlns:p14="http://schemas.microsoft.com/office/powerpoint/2010/main" val="3672360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F255136-0475-4928-907B-6BA4AE92D3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Organize PivotTable Data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10D5AB16-8D25-4B2A-8049-F30715D2550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2FC84997-DA60-4D5D-AD5A-F85479146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330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Sorting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xmlns="" id="{44E38F2F-7A76-46CE-971B-31DB8CC60D91}"/>
              </a:ext>
            </a:extLst>
          </p:cNvPr>
          <p:cNvGrpSpPr/>
          <p:nvPr/>
        </p:nvGrpSpPr>
        <p:grpSpPr>
          <a:xfrm>
            <a:off x="2645566" y="1554748"/>
            <a:ext cx="3852869" cy="3682245"/>
            <a:chOff x="2915679" y="1908312"/>
            <a:chExt cx="3852869" cy="3682245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xmlns="" id="{D7778F40-5811-436D-8867-910C9C7CC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15679" y="2519431"/>
              <a:ext cx="3398815" cy="3071126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xmlns="" id="{4F1ACF3B-EDAB-4A41-9FAA-EEAC0A324D68}"/>
                </a:ext>
              </a:extLst>
            </p:cNvPr>
            <p:cNvGrpSpPr/>
            <p:nvPr/>
          </p:nvGrpSpPr>
          <p:grpSpPr>
            <a:xfrm>
              <a:off x="2915679" y="1908312"/>
              <a:ext cx="3852869" cy="780082"/>
              <a:chOff x="2915679" y="2289312"/>
              <a:chExt cx="3852869" cy="780082"/>
            </a:xfrm>
          </p:grpSpPr>
          <p:grpSp>
            <p:nvGrpSpPr>
              <p:cNvPr id="17" name="Group 292">
                <a:extLst>
                  <a:ext uri="{FF2B5EF4-FFF2-40B4-BE49-F238E27FC236}">
                    <a16:creationId xmlns:a16="http://schemas.microsoft.com/office/drawing/2014/main" xmlns="" id="{561CAE82-4A72-4F96-9824-BF136982B79F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5400000" flipV="1">
                <a:off x="4862530" y="2525160"/>
                <a:ext cx="411163" cy="407988"/>
                <a:chOff x="3463" y="2597"/>
                <a:chExt cx="259" cy="257"/>
              </a:xfrm>
            </p:grpSpPr>
            <p:sp>
              <p:nvSpPr>
                <p:cNvPr id="20" name="Line 293">
                  <a:extLst>
                    <a:ext uri="{FF2B5EF4-FFF2-40B4-BE49-F238E27FC236}">
                      <a16:creationId xmlns:a16="http://schemas.microsoft.com/office/drawing/2014/main" xmlns="" id="{712D2A23-AD34-4041-B9E7-6FEBCC75E7DD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3463" y="2597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21" name="Line 294">
                  <a:extLst>
                    <a:ext uri="{FF2B5EF4-FFF2-40B4-BE49-F238E27FC236}">
                      <a16:creationId xmlns:a16="http://schemas.microsoft.com/office/drawing/2014/main" xmlns="" id="{252CDFCD-C292-4059-8696-EF19A849E737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rot="16200000" flipV="1">
                  <a:off x="3594" y="2468"/>
                  <a:ext cx="0" cy="257"/>
                </a:xfrm>
                <a:prstGeom prst="lin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8" name="Rounded Rectangle 6">
                <a:extLst>
                  <a:ext uri="{FF2B5EF4-FFF2-40B4-BE49-F238E27FC236}">
                    <a16:creationId xmlns:a16="http://schemas.microsoft.com/office/drawing/2014/main" xmlns="" id="{57A6FF7A-6D91-4312-8338-47CFCCF7C422}"/>
                  </a:ext>
                </a:extLst>
              </p:cNvPr>
              <p:cNvSpPr/>
              <p:nvPr/>
            </p:nvSpPr>
            <p:spPr>
              <a:xfrm>
                <a:off x="5287634" y="2289312"/>
                <a:ext cx="1480914" cy="457200"/>
              </a:xfrm>
              <a:prstGeom prst="roundRect">
                <a:avLst/>
              </a:prstGeom>
              <a:gradFill flip="none" rotWithShape="0">
                <a:gsLst>
                  <a:gs pos="0">
                    <a:schemeClr val="bg1">
                      <a:lumMod val="92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300" b="1" dirty="0">
                    <a:solidFill>
                      <a:schemeClr val="tx1"/>
                    </a:solidFill>
                  </a:rPr>
                  <a:t>Column Labels drop-down menu</a:t>
                </a:r>
              </a:p>
            </p:txBody>
          </p:sp>
          <p:sp>
            <p:nvSpPr>
              <p:cNvPr id="16" name="Line 139">
                <a:extLst>
                  <a:ext uri="{FF2B5EF4-FFF2-40B4-BE49-F238E27FC236}">
                    <a16:creationId xmlns:a16="http://schemas.microsoft.com/office/drawing/2014/main" xmlns="" id="{461EEBA5-1AED-4CD2-86BF-480C3EFD2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rot="16200000" flipV="1">
                <a:off x="3726397" y="2820157"/>
                <a:ext cx="498475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9" name="Rounded Rectangle 11">
                <a:extLst>
                  <a:ext uri="{FF2B5EF4-FFF2-40B4-BE49-F238E27FC236}">
                    <a16:creationId xmlns:a16="http://schemas.microsoft.com/office/drawing/2014/main" xmlns="" id="{BE8225C6-A244-4D31-A2FF-F1E6371A0301}"/>
                  </a:ext>
                </a:extLst>
              </p:cNvPr>
              <p:cNvSpPr/>
              <p:nvPr/>
            </p:nvSpPr>
            <p:spPr>
              <a:xfrm>
                <a:off x="2915679" y="2289312"/>
                <a:ext cx="1480915" cy="457200"/>
              </a:xfrm>
              <a:prstGeom prst="roundRect">
                <a:avLst/>
              </a:prstGeom>
              <a:gradFill flip="none" rotWithShape="0">
                <a:gsLst>
                  <a:gs pos="0">
                    <a:schemeClr val="bg1">
                      <a:lumMod val="92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300" b="1" dirty="0">
                    <a:solidFill>
                      <a:schemeClr val="tx1"/>
                    </a:solidFill>
                  </a:rPr>
                  <a:t>Row Labels drop-down menu</a:t>
                </a:r>
              </a:p>
            </p:txBody>
          </p:sp>
        </p:grpSp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xmlns="" id="{BA425B8B-E8DD-4F72-ACB9-716694B13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LO OV Template 4_1.potx" id="{482A05A5-E8AB-4C88-BA34-7E9D7AAC04C5}" vid="{2A33EEC4-ABD1-4667-A874-96B942740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LO_OV_Template_4_1</Template>
  <TotalTime>838</TotalTime>
  <Words>509</Words>
  <Application>Microsoft Office PowerPoint</Application>
  <PresentationFormat>On-screen Show (4:3)</PresentationFormat>
  <Paragraphs>173</Paragraphs>
  <Slides>41</Slides>
  <Notes>41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LO Choice</vt:lpstr>
      <vt:lpstr>Analyzing Data by Using PivotTables</vt:lpstr>
      <vt:lpstr>Summarize PivotTable Data</vt:lpstr>
      <vt:lpstr>The Value Field Settings Dialog Box</vt:lpstr>
      <vt:lpstr>The Summarize Values By Tab</vt:lpstr>
      <vt:lpstr>The Show Values As Tab</vt:lpstr>
      <vt:lpstr>The Insert Calculated Field Dialog Box</vt:lpstr>
      <vt:lpstr>PowerPoint Presentation</vt:lpstr>
      <vt:lpstr>Organize PivotTable Data</vt:lpstr>
      <vt:lpstr>Sorting</vt:lpstr>
      <vt:lpstr>The Expand and Collapse Feature</vt:lpstr>
      <vt:lpstr>The Group and Ungroup Feature</vt:lpstr>
      <vt:lpstr>The Grouping Dialog Box</vt:lpstr>
      <vt:lpstr>PowerPoint Presentation</vt:lpstr>
      <vt:lpstr>Filter PivotTable Data</vt:lpstr>
      <vt:lpstr>The Filters Area</vt:lpstr>
      <vt:lpstr>Manual Filters</vt:lpstr>
      <vt:lpstr>Slicers</vt:lpstr>
      <vt:lpstr>The Insert Slicers Dialog Box</vt:lpstr>
      <vt:lpstr>The Slicer Contextual Tab</vt:lpstr>
      <vt:lpstr>Timelines</vt:lpstr>
      <vt:lpstr>The Insert Timelines Dialog Box</vt:lpstr>
      <vt:lpstr>The Timeline Contextual Tab</vt:lpstr>
      <vt:lpstr>The Filter Connections Dialog Box</vt:lpstr>
      <vt:lpstr>PivotTable Drill Down</vt:lpstr>
      <vt:lpstr>PowerPoint Presentation</vt:lpstr>
      <vt:lpstr>Format a PivotTable</vt:lpstr>
      <vt:lpstr>Subtotals and Grand Totals</vt:lpstr>
      <vt:lpstr>Report Layout and Blank Rows</vt:lpstr>
      <vt:lpstr>Report Layout and Blank Rows (Cont.)</vt:lpstr>
      <vt:lpstr>PivotTable Style Options</vt:lpstr>
      <vt:lpstr>PivotTable Styles</vt:lpstr>
      <vt:lpstr>The New PivotTable Style Dialog Box</vt:lpstr>
      <vt:lpstr>The Edit Default Layout Dialog Box</vt:lpstr>
      <vt:lpstr>PowerPoint Presentation</vt:lpstr>
      <vt:lpstr>Refresh and Change PivotTable Data</vt:lpstr>
      <vt:lpstr>The Refresh Menu</vt:lpstr>
      <vt:lpstr>The Change PivotTable Data Source Dialog Box</vt:lpstr>
      <vt:lpstr>The Usage Tab</vt:lpstr>
      <vt:lpstr>The Definition Tab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Bharathi G</dc:creator>
  <cp:lastModifiedBy>Michelle Farney</cp:lastModifiedBy>
  <cp:revision>79</cp:revision>
  <dcterms:created xsi:type="dcterms:W3CDTF">2019-08-02T02:15:26Z</dcterms:created>
  <dcterms:modified xsi:type="dcterms:W3CDTF">2019-09-05T14:53:06Z</dcterms:modified>
</cp:coreProperties>
</file>